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5" r:id="rId4"/>
    <p:sldId id="275" r:id="rId5"/>
    <p:sldId id="268" r:id="rId6"/>
    <p:sldId id="267" r:id="rId7"/>
    <p:sldId id="276" r:id="rId8"/>
    <p:sldId id="262" r:id="rId9"/>
    <p:sldId id="273" r:id="rId10"/>
    <p:sldId id="277" r:id="rId11"/>
    <p:sldId id="266" r:id="rId12"/>
    <p:sldId id="263" r:id="rId13"/>
    <p:sldId id="278" r:id="rId14"/>
    <p:sldId id="272" r:id="rId15"/>
    <p:sldId id="264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23946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30000" y="972766"/>
            <a:ext cx="4813072" cy="1721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Energy Quiz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Sponsored by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3264501E-EC38-3D77-EC42-DC55353A0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03" y="882682"/>
            <a:ext cx="4194048" cy="4568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C0B33-85A7-C3F3-B38D-52A2A75FD226}"/>
              </a:ext>
            </a:extLst>
          </p:cNvPr>
          <p:cNvSpPr txBox="1"/>
          <p:nvPr/>
        </p:nvSpPr>
        <p:spPr>
          <a:xfrm>
            <a:off x="6730000" y="2790889"/>
            <a:ext cx="4012104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Efficiency</a:t>
            </a:r>
            <a:r>
              <a:rPr lang="en-US" sz="2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Services</a:t>
            </a:r>
            <a:r>
              <a:rPr lang="en-US" sz="2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Group</a:t>
            </a:r>
            <a:endParaRPr lang="en-US" sz="44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863C0-612E-46EF-50C2-E36FDFBF3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0A1245-9888-FA56-58F2-304C25BB8B8B}"/>
              </a:ext>
            </a:extLst>
          </p:cNvPr>
          <p:cNvSpPr txBox="1"/>
          <p:nvPr/>
        </p:nvSpPr>
        <p:spPr>
          <a:xfrm>
            <a:off x="6730000" y="972766"/>
            <a:ext cx="4813072" cy="1721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Energy Quiz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Sponsored by </a:t>
            </a:r>
          </a:p>
        </p:txBody>
      </p:sp>
      <p:pic>
        <p:nvPicPr>
          <p:cNvPr id="5" name="Picture 4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B9B95332-AFA5-92A4-C431-22B631E3A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03" y="882682"/>
            <a:ext cx="4194048" cy="4568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BB96C-874B-C8EE-347D-21D3E8377494}"/>
              </a:ext>
            </a:extLst>
          </p:cNvPr>
          <p:cNvSpPr txBox="1"/>
          <p:nvPr/>
        </p:nvSpPr>
        <p:spPr>
          <a:xfrm>
            <a:off x="6730000" y="2790889"/>
            <a:ext cx="4012104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Efficiency</a:t>
            </a:r>
            <a:r>
              <a:rPr lang="en-US" sz="2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Services</a:t>
            </a:r>
            <a:r>
              <a:rPr lang="en-US" sz="2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Group</a:t>
            </a:r>
            <a:endParaRPr lang="en-US" sz="44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7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0917F-F684-1268-8F34-B3C7F3F62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14289751-AF70-1EE3-6103-6991E95D7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025" y="5608515"/>
            <a:ext cx="883873" cy="962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31F2CC-59D0-A845-25B1-A4BE8CA4B96F}"/>
              </a:ext>
            </a:extLst>
          </p:cNvPr>
          <p:cNvSpPr txBox="1"/>
          <p:nvPr/>
        </p:nvSpPr>
        <p:spPr>
          <a:xfrm>
            <a:off x="1235413" y="286603"/>
            <a:ext cx="98322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U.S. Environmental Protection Agency (EPA) launched the ENERGY STAR® program in 1992. According to the EPA, how many kWh has the ENERGY STAR program saved since its inception?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F15D7-D943-F58A-3B04-1B9C8DD1E7EC}"/>
              </a:ext>
            </a:extLst>
          </p:cNvPr>
          <p:cNvSpPr txBox="1"/>
          <p:nvPr/>
        </p:nvSpPr>
        <p:spPr>
          <a:xfrm>
            <a:off x="5471304" y="2387935"/>
            <a:ext cx="609456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980 Billion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1.8 Trillion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3.6 Trillion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Trillion</a:t>
            </a:r>
          </a:p>
          <a:p>
            <a:pPr marL="0" marR="0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218" name="Picture 2" descr="Energy Star Logo, symbol, meaning, history, PNG, brand">
            <a:extLst>
              <a:ext uri="{FF2B5EF4-FFF2-40B4-BE49-F238E27FC236}">
                <a16:creationId xmlns:a16="http://schemas.microsoft.com/office/drawing/2014/main" id="{F0D46727-7280-66D5-0481-78B0E599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9" y="2294060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7B859D-2B34-B70B-9C17-368E5DC87649}"/>
              </a:ext>
            </a:extLst>
          </p:cNvPr>
          <p:cNvGrpSpPr/>
          <p:nvPr/>
        </p:nvGrpSpPr>
        <p:grpSpPr>
          <a:xfrm>
            <a:off x="3684556" y="2119953"/>
            <a:ext cx="8013141" cy="3767618"/>
            <a:chOff x="3684556" y="2119953"/>
            <a:chExt cx="8013141" cy="3767618"/>
          </a:xfrm>
        </p:grpSpPr>
        <p:sp>
          <p:nvSpPr>
            <p:cNvPr id="7" name="Arrow: Notched Right 6">
              <a:extLst>
                <a:ext uri="{FF2B5EF4-FFF2-40B4-BE49-F238E27FC236}">
                  <a16:creationId xmlns:a16="http://schemas.microsoft.com/office/drawing/2014/main" id="{B835A366-F01A-C87E-35C3-3D79440D9C52}"/>
                </a:ext>
              </a:extLst>
            </p:cNvPr>
            <p:cNvSpPr/>
            <p:nvPr/>
          </p:nvSpPr>
          <p:spPr>
            <a:xfrm rot="10800000">
              <a:off x="7296369" y="4210538"/>
              <a:ext cx="755009" cy="340214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E1271B-6AAB-E9B5-16AF-2D3C82704A06}"/>
                </a:ext>
              </a:extLst>
            </p:cNvPr>
            <p:cNvSpPr txBox="1"/>
            <p:nvPr/>
          </p:nvSpPr>
          <p:spPr>
            <a:xfrm>
              <a:off x="3684556" y="5179685"/>
              <a:ext cx="57344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buNone/>
              </a:pPr>
              <a:r>
                <a:rPr lang="en-US" sz="20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Context:  The U.S. consumed 4.086 trillion kWh of electricity in 2024. (Source: Solar Tech)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07D4C98-92B5-D566-CE80-50AD69F532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1" t="1813" r="14370" b="1589"/>
            <a:stretch/>
          </p:blipFill>
          <p:spPr>
            <a:xfrm>
              <a:off x="8503405" y="2119953"/>
              <a:ext cx="3194292" cy="1783832"/>
            </a:xfrm>
            <a:prstGeom prst="rect">
              <a:avLst/>
            </a:prstGeom>
            <a:ln w="19050" cmpd="sng">
              <a:solidFill>
                <a:srgbClr val="00408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375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537BC-50FA-1DB7-907E-283FCB01C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4721F314-169F-29D5-01D4-FA1FF4FA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025" y="5608515"/>
            <a:ext cx="883873" cy="962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56961B-A446-2E94-09D6-3F75B311BBF5}"/>
              </a:ext>
            </a:extLst>
          </p:cNvPr>
          <p:cNvSpPr txBox="1"/>
          <p:nvPr/>
        </p:nvSpPr>
        <p:spPr>
          <a:xfrm>
            <a:off x="1654283" y="690914"/>
            <a:ext cx="9668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was the origin of the “Home Energy Audit”?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1FB3F-9FB5-E877-6577-71B89A31D824}"/>
              </a:ext>
            </a:extLst>
          </p:cNvPr>
          <p:cNvSpPr txBox="1"/>
          <p:nvPr/>
        </p:nvSpPr>
        <p:spPr>
          <a:xfrm>
            <a:off x="4528966" y="1894634"/>
            <a:ext cx="60945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Edison Electric Institute created energy audits as a nationwide Energy Efficiency Program in 1975.</a:t>
            </a:r>
          </a:p>
          <a:p>
            <a:pPr marL="0" marR="0">
              <a:buNone/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Federal Government forced utilities to provide this service to their customers</a:t>
            </a:r>
          </a:p>
          <a:p>
            <a:pPr marL="0" marR="0">
              <a:buNone/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Partnership between insulation </a:t>
            </a: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anufacturers and electric </a:t>
            </a: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tilities</a:t>
            </a:r>
          </a:p>
          <a:p>
            <a:pPr marL="0" marR="0">
              <a:buNone/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Created in partnership between General Electric and Edison Electric Institute to promote modern appliances in the 1960s</a:t>
            </a: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92CA6694-97D0-DB39-AD3D-844B0524D71F}"/>
              </a:ext>
            </a:extLst>
          </p:cNvPr>
          <p:cNvSpPr/>
          <p:nvPr/>
        </p:nvSpPr>
        <p:spPr>
          <a:xfrm rot="10800000">
            <a:off x="10246024" y="2767187"/>
            <a:ext cx="755009" cy="34021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 descr="The Complete Guide to Home Energy Assessments - NYSERDA">
            <a:extLst>
              <a:ext uri="{FF2B5EF4-FFF2-40B4-BE49-F238E27FC236}">
                <a16:creationId xmlns:a16="http://schemas.microsoft.com/office/drawing/2014/main" id="{9D3338D8-2DF1-329F-112C-9C510FE8B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2" y="4786039"/>
            <a:ext cx="3628292" cy="13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n Energy Auditor's Toolkit - GreenBuildingAdvisor">
            <a:extLst>
              <a:ext uri="{FF2B5EF4-FFF2-40B4-BE49-F238E27FC236}">
                <a16:creationId xmlns:a16="http://schemas.microsoft.com/office/drawing/2014/main" id="{DD17F4A8-27A5-D657-9965-0C6E8D15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9" y="1811574"/>
            <a:ext cx="3851058" cy="2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8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24517-5B0B-22F0-9DDF-9D87F44B3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840596-7B72-7ADF-B55D-CD592660DF85}"/>
              </a:ext>
            </a:extLst>
          </p:cNvPr>
          <p:cNvSpPr txBox="1"/>
          <p:nvPr/>
        </p:nvSpPr>
        <p:spPr>
          <a:xfrm>
            <a:off x="6730000" y="972766"/>
            <a:ext cx="4813072" cy="1721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Energy Quiz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Sponsored by </a:t>
            </a:r>
          </a:p>
        </p:txBody>
      </p:sp>
      <p:pic>
        <p:nvPicPr>
          <p:cNvPr id="5" name="Picture 4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842ECFA1-2A6A-1098-60E8-43EC127D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03" y="882682"/>
            <a:ext cx="4194048" cy="4568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E05199-09AA-7262-16CF-9A89DE0B3E21}"/>
              </a:ext>
            </a:extLst>
          </p:cNvPr>
          <p:cNvSpPr txBox="1"/>
          <p:nvPr/>
        </p:nvSpPr>
        <p:spPr>
          <a:xfrm>
            <a:off x="6730000" y="2790889"/>
            <a:ext cx="4012104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Efficiency</a:t>
            </a:r>
            <a:r>
              <a:rPr lang="en-US" sz="2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Services</a:t>
            </a:r>
            <a:r>
              <a:rPr lang="en-US" sz="2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Group</a:t>
            </a:r>
            <a:endParaRPr lang="en-US" sz="44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0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51C6D-DE98-4207-5B26-421C62D20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020F42E0-29FE-E685-5D93-ADA4AF69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025" y="5608515"/>
            <a:ext cx="883873" cy="962882"/>
          </a:xfrm>
          <a:prstGeom prst="rect">
            <a:avLst/>
          </a:prstGeom>
        </p:spPr>
      </p:pic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00C45C06-79C0-8E83-60D9-0866A0CB6BD9}"/>
              </a:ext>
            </a:extLst>
          </p:cNvPr>
          <p:cNvSpPr/>
          <p:nvPr/>
        </p:nvSpPr>
        <p:spPr>
          <a:xfrm rot="10800000">
            <a:off x="7352242" y="3258893"/>
            <a:ext cx="755009" cy="34021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EE97E-D441-19EB-B8F2-D50B160909F4}"/>
              </a:ext>
            </a:extLst>
          </p:cNvPr>
          <p:cNvSpPr txBox="1"/>
          <p:nvPr/>
        </p:nvSpPr>
        <p:spPr>
          <a:xfrm>
            <a:off x="1245140" y="414393"/>
            <a:ext cx="97471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was the first formerly coal-burning country to go coal free? 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FE7D0-8BBB-E4AE-9CF1-0182F1D46CEA}"/>
              </a:ext>
            </a:extLst>
          </p:cNvPr>
          <p:cNvSpPr txBox="1"/>
          <p:nvPr/>
        </p:nvSpPr>
        <p:spPr>
          <a:xfrm>
            <a:off x="5371947" y="2327629"/>
            <a:ext cx="31768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United Kingdom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Ireland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Belgium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France</a:t>
            </a:r>
          </a:p>
        </p:txBody>
      </p:sp>
      <p:pic>
        <p:nvPicPr>
          <p:cNvPr id="7170" name="Picture 2" descr="Automation and Control Systems for Coal Fired Power Plants | Rockwell Automation | US">
            <a:extLst>
              <a:ext uri="{FF2B5EF4-FFF2-40B4-BE49-F238E27FC236}">
                <a16:creationId xmlns:a16="http://schemas.microsoft.com/office/drawing/2014/main" id="{85670FF6-75D9-8E52-CF3F-4C562762A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0" y="2475725"/>
            <a:ext cx="4814994" cy="27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Oakland Strikes Back Against Developer's Lawsuit; City Files Motion to Dismiss - No Coal in Oakland">
            <a:extLst>
              <a:ext uri="{FF2B5EF4-FFF2-40B4-BE49-F238E27FC236}">
                <a16:creationId xmlns:a16="http://schemas.microsoft.com/office/drawing/2014/main" id="{32EED551-7FDE-4F57-66C3-F83FD7C08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24" y="4269869"/>
            <a:ext cx="4158108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4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F5AD0-E783-7884-16F1-4C927EA21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1DCC9BEF-166F-3317-9090-3FC827C6F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025" y="5608515"/>
            <a:ext cx="883873" cy="962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9F556-4A90-1388-DF79-F410BE64E895}"/>
              </a:ext>
            </a:extLst>
          </p:cNvPr>
          <p:cNvSpPr txBox="1"/>
          <p:nvPr/>
        </p:nvSpPr>
        <p:spPr>
          <a:xfrm>
            <a:off x="2029365" y="578295"/>
            <a:ext cx="7485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African country has over 67% (two thirds) of its power coming from renewable resources?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28995-8EE8-E553-236D-4232B2A302CE}"/>
              </a:ext>
            </a:extLst>
          </p:cNvPr>
          <p:cNvSpPr txBox="1"/>
          <p:nvPr/>
        </p:nvSpPr>
        <p:spPr>
          <a:xfrm>
            <a:off x="4246353" y="2388889"/>
            <a:ext cx="41212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Burkina Faso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Djibouti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Gabon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Togo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4CD09C-1952-A18A-D3B7-D52D680CAA53}"/>
              </a:ext>
            </a:extLst>
          </p:cNvPr>
          <p:cNvGrpSpPr/>
          <p:nvPr/>
        </p:nvGrpSpPr>
        <p:grpSpPr>
          <a:xfrm>
            <a:off x="964495" y="2014816"/>
            <a:ext cx="10800403" cy="4264889"/>
            <a:chOff x="964495" y="2014816"/>
            <a:chExt cx="10800403" cy="4264889"/>
          </a:xfrm>
        </p:grpSpPr>
        <p:pic>
          <p:nvPicPr>
            <p:cNvPr id="6152" name="Picture 8" descr="National Flag of Djibouti. Djibouti Flag. Waving Djibouti flag. 44866150 Vector Art at Vecteezy">
              <a:extLst>
                <a:ext uri="{FF2B5EF4-FFF2-40B4-BE49-F238E27FC236}">
                  <a16:creationId xmlns:a16="http://schemas.microsoft.com/office/drawing/2014/main" id="{F79883DC-AFE3-DB25-73DD-822AE6453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625" y="2014816"/>
              <a:ext cx="2562225" cy="170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East African Oryx (Oryx beisa) - Shadows Of Africa">
              <a:extLst>
                <a:ext uri="{FF2B5EF4-FFF2-40B4-BE49-F238E27FC236}">
                  <a16:creationId xmlns:a16="http://schemas.microsoft.com/office/drawing/2014/main" id="{AF27BEC4-83B4-969C-4641-F96A7BB5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523" y="2014816"/>
              <a:ext cx="2753237" cy="183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 descr="Tanbura — Música para Ver - Instrumentos del mundo">
              <a:extLst>
                <a:ext uri="{FF2B5EF4-FFF2-40B4-BE49-F238E27FC236}">
                  <a16:creationId xmlns:a16="http://schemas.microsoft.com/office/drawing/2014/main" id="{AA77BB39-9268-AC65-987A-46F646ABF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747" y="3752539"/>
              <a:ext cx="1586452" cy="2423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EEBA02C-469D-ED89-F19B-29C9568E34E5}"/>
                </a:ext>
              </a:extLst>
            </p:cNvPr>
            <p:cNvSpPr txBox="1"/>
            <p:nvPr/>
          </p:nvSpPr>
          <p:spPr>
            <a:xfrm>
              <a:off x="1836024" y="3752539"/>
              <a:ext cx="174864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buNone/>
              </a:pPr>
              <a:r>
                <a:rPr lang="en-US" sz="2000" b="1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Flag</a:t>
              </a:r>
              <a:endPara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795F98-727A-89D6-834C-A1D964A6F1C8}"/>
                </a:ext>
              </a:extLst>
            </p:cNvPr>
            <p:cNvSpPr txBox="1"/>
            <p:nvPr/>
          </p:nvSpPr>
          <p:spPr>
            <a:xfrm>
              <a:off x="9029305" y="3871056"/>
              <a:ext cx="273559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buNone/>
              </a:pPr>
              <a:r>
                <a:rPr lang="en-US" sz="1600" b="1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National Animal:</a:t>
              </a:r>
            </a:p>
            <a:p>
              <a:pPr marL="0" marR="0">
                <a:buNone/>
              </a:pPr>
              <a:r>
                <a:rPr lang="en-US" sz="16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East African Oryx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09FEE-FCA1-3EFF-C4A1-CC38BB4EE757}"/>
                </a:ext>
              </a:extLst>
            </p:cNvPr>
            <p:cNvSpPr txBox="1"/>
            <p:nvPr/>
          </p:nvSpPr>
          <p:spPr>
            <a:xfrm>
              <a:off x="8145432" y="4897984"/>
              <a:ext cx="273559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buNone/>
              </a:pPr>
              <a:r>
                <a:rPr lang="en-US" sz="1600" b="1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National Instrument:</a:t>
              </a:r>
            </a:p>
            <a:p>
              <a:pPr marL="0" marR="0">
                <a:buNone/>
              </a:pPr>
              <a:r>
                <a:rPr lang="en-US" sz="1600" b="1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Tanbura</a:t>
              </a:r>
              <a:endPara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160" name="Picture 16" descr="Acacia Tortilis Umbrella Thorn Tree 5 Seeds - Etsy Canada | Regenschirm, Samen, Outdoor">
              <a:extLst>
                <a:ext uri="{FF2B5EF4-FFF2-40B4-BE49-F238E27FC236}">
                  <a16:creationId xmlns:a16="http://schemas.microsoft.com/office/drawing/2014/main" id="{01C2C883-4211-D6A2-E759-BC4EDDA9C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495" y="4252700"/>
              <a:ext cx="2476289" cy="2027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AA39C1-0600-26F7-AAC2-6E315ADF61BF}"/>
                </a:ext>
              </a:extLst>
            </p:cNvPr>
            <p:cNvSpPr txBox="1"/>
            <p:nvPr/>
          </p:nvSpPr>
          <p:spPr>
            <a:xfrm>
              <a:off x="3713154" y="5165081"/>
              <a:ext cx="273559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buNone/>
              </a:pPr>
              <a:r>
                <a:rPr lang="en-US" sz="1600" b="1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National Tree:</a:t>
              </a:r>
            </a:p>
            <a:p>
              <a:pPr marL="0" marR="0">
                <a:buNone/>
              </a:pPr>
              <a:r>
                <a:rPr lang="en-US" sz="16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Acacia </a:t>
              </a:r>
              <a:r>
                <a:rPr lang="en-US" sz="1600" b="1" kern="100" dirty="0" err="1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Tortilis</a:t>
              </a:r>
              <a:endPara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C0EEF3-90AA-66B6-5A72-AC7D27739732}"/>
              </a:ext>
            </a:extLst>
          </p:cNvPr>
          <p:cNvGrpSpPr/>
          <p:nvPr/>
        </p:nvGrpSpPr>
        <p:grpSpPr>
          <a:xfrm>
            <a:off x="556149" y="1902884"/>
            <a:ext cx="10720688" cy="4301477"/>
            <a:chOff x="499588" y="1563519"/>
            <a:chExt cx="10720688" cy="4301477"/>
          </a:xfrm>
        </p:grpSpPr>
        <p:sp>
          <p:nvSpPr>
            <p:cNvPr id="7" name="Arrow: Notched Right 6">
              <a:extLst>
                <a:ext uri="{FF2B5EF4-FFF2-40B4-BE49-F238E27FC236}">
                  <a16:creationId xmlns:a16="http://schemas.microsoft.com/office/drawing/2014/main" id="{E027E0A7-EB2E-2C7B-B1E6-2161D881599A}"/>
                </a:ext>
              </a:extLst>
            </p:cNvPr>
            <p:cNvSpPr/>
            <p:nvPr/>
          </p:nvSpPr>
          <p:spPr>
            <a:xfrm rot="10800000">
              <a:off x="6014681" y="2583162"/>
              <a:ext cx="755009" cy="340214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146" name="Picture 2" descr="Exploring Djibouti: Geography, History, and Multifaceted Culture - Africa Lifestyle">
              <a:extLst>
                <a:ext uri="{FF2B5EF4-FFF2-40B4-BE49-F238E27FC236}">
                  <a16:creationId xmlns:a16="http://schemas.microsoft.com/office/drawing/2014/main" id="{6E08FF1E-0F6F-8256-C000-2A8DA0451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113" y="3913335"/>
              <a:ext cx="3364933" cy="195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18 Must-See Tourist Attractions in Djibouti and Landmarks">
              <a:extLst>
                <a:ext uri="{FF2B5EF4-FFF2-40B4-BE49-F238E27FC236}">
                  <a16:creationId xmlns:a16="http://schemas.microsoft.com/office/drawing/2014/main" id="{63D77457-F541-E781-10E7-42D32F59B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04" y="1581798"/>
              <a:ext cx="3142786" cy="1763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4" name="Picture 20" descr="Djibouti Wallpapers - Top Free Djibouti Backgrounds - WallpaperAccess">
              <a:extLst>
                <a:ext uri="{FF2B5EF4-FFF2-40B4-BE49-F238E27FC236}">
                  <a16:creationId xmlns:a16="http://schemas.microsoft.com/office/drawing/2014/main" id="{6C2089BE-CBF5-4899-1CEF-50F139BCF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8" y="3813284"/>
              <a:ext cx="3142786" cy="1763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6" name="Picture 22" descr="the electricity of Djibouti: POWER: Solar Power Project Launched in Djibouti">
              <a:extLst>
                <a:ext uri="{FF2B5EF4-FFF2-40B4-BE49-F238E27FC236}">
                  <a16:creationId xmlns:a16="http://schemas.microsoft.com/office/drawing/2014/main" id="{FA09A0C3-2F8F-D98E-76DF-B8E6A5591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8871" y="1563519"/>
              <a:ext cx="3131405" cy="2086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750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23CF3-72CF-3CFF-AD8C-F6D93AD9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BCB005-80EE-9F06-FC4A-49C569785F2E}"/>
              </a:ext>
            </a:extLst>
          </p:cNvPr>
          <p:cNvSpPr txBox="1"/>
          <p:nvPr/>
        </p:nvSpPr>
        <p:spPr>
          <a:xfrm>
            <a:off x="6730000" y="972766"/>
            <a:ext cx="4813072" cy="1721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Energy Quiz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Sponsored by </a:t>
            </a:r>
          </a:p>
        </p:txBody>
      </p:sp>
      <p:pic>
        <p:nvPicPr>
          <p:cNvPr id="5" name="Picture 4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68ED1912-8DBE-BD15-6579-4BB54BCAC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03" y="882682"/>
            <a:ext cx="4194048" cy="4568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7A0DFF-B3CE-3D4A-070C-B397E1DF22DC}"/>
              </a:ext>
            </a:extLst>
          </p:cNvPr>
          <p:cNvSpPr txBox="1"/>
          <p:nvPr/>
        </p:nvSpPr>
        <p:spPr>
          <a:xfrm>
            <a:off x="6730000" y="2790889"/>
            <a:ext cx="4012104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Efficiency</a:t>
            </a:r>
            <a:r>
              <a:rPr lang="en-US" sz="2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Services</a:t>
            </a:r>
            <a:r>
              <a:rPr lang="en-US" sz="2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Group</a:t>
            </a:r>
            <a:endParaRPr lang="en-US" sz="44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7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199AAB62-2D11-4C9F-F7CF-C45C46F6A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025" y="5608515"/>
            <a:ext cx="883873" cy="962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B296FC-B8A5-FF7D-E529-8F8D89E55793}"/>
              </a:ext>
            </a:extLst>
          </p:cNvPr>
          <p:cNvSpPr txBox="1"/>
          <p:nvPr/>
        </p:nvSpPr>
        <p:spPr>
          <a:xfrm>
            <a:off x="810883" y="286603"/>
            <a:ext cx="104465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the last ten years, EV range has tripled.  This is due in great part to an increase in EV battery efficiency of: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B38CE-43E8-9DA6-283A-0CBBC54B8727}"/>
              </a:ext>
            </a:extLst>
          </p:cNvPr>
          <p:cNvSpPr txBox="1"/>
          <p:nvPr/>
        </p:nvSpPr>
        <p:spPr>
          <a:xfrm>
            <a:off x="5152486" y="2669874"/>
            <a:ext cx="18870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32%</a:t>
            </a:r>
          </a:p>
          <a:p>
            <a:pPr marL="0" marR="0"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54%</a:t>
            </a:r>
          </a:p>
          <a:p>
            <a:pPr marL="0" marR="0"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67%</a:t>
            </a:r>
          </a:p>
          <a:p>
            <a:pPr marL="0" marR="0"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82%</a:t>
            </a:r>
          </a:p>
        </p:txBody>
      </p:sp>
      <p:pic>
        <p:nvPicPr>
          <p:cNvPr id="1026" name="Picture 2" descr="Overcoming electric vehicle range anxiety">
            <a:extLst>
              <a:ext uri="{FF2B5EF4-FFF2-40B4-BE49-F238E27FC236}">
                <a16:creationId xmlns:a16="http://schemas.microsoft.com/office/drawing/2014/main" id="{7DAFF44C-ED26-E442-04ED-0ECB0D36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8" y="2669874"/>
            <a:ext cx="4425056" cy="221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8B1483-4DFB-7149-F4EA-8268DCE52BAB}"/>
              </a:ext>
            </a:extLst>
          </p:cNvPr>
          <p:cNvGrpSpPr/>
          <p:nvPr/>
        </p:nvGrpSpPr>
        <p:grpSpPr>
          <a:xfrm>
            <a:off x="6490527" y="2129641"/>
            <a:ext cx="5465685" cy="2990183"/>
            <a:chOff x="6490527" y="2129641"/>
            <a:chExt cx="5465685" cy="2990183"/>
          </a:xfrm>
        </p:grpSpPr>
        <p:sp>
          <p:nvSpPr>
            <p:cNvPr id="7" name="Arrow: Notched Right 6">
              <a:extLst>
                <a:ext uri="{FF2B5EF4-FFF2-40B4-BE49-F238E27FC236}">
                  <a16:creationId xmlns:a16="http://schemas.microsoft.com/office/drawing/2014/main" id="{F82B236C-4C79-8F37-535F-31C2FAA0BEC0}"/>
                </a:ext>
              </a:extLst>
            </p:cNvPr>
            <p:cNvSpPr/>
            <p:nvPr/>
          </p:nvSpPr>
          <p:spPr>
            <a:xfrm rot="10800000">
              <a:off x="6490527" y="3776138"/>
              <a:ext cx="755009" cy="340214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8" name="Picture 4" descr="FOTW #1234, April 18, 2022: Volumetric Energy Density of Lithium-ion Batteries Increased by More ...">
              <a:extLst>
                <a:ext uri="{FF2B5EF4-FFF2-40B4-BE49-F238E27FC236}">
                  <a16:creationId xmlns:a16="http://schemas.microsoft.com/office/drawing/2014/main" id="{104BD2F7-3142-42CD-EB8D-E596E2FB1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156" y="2129641"/>
              <a:ext cx="4425056" cy="2990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59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03365-F269-66AD-205C-F9EA6C525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A4F318C0-0C2E-3B0E-9363-DC26BFF6A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025" y="5608515"/>
            <a:ext cx="883873" cy="9628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4F199C-AF3C-8ED9-4658-9DAA6BF8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030" y="141878"/>
            <a:ext cx="102999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Electric vehicle sales in the U.S. in 2011 was 0.14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%.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2025 was the second highest year for EV sales in the U.S. coming in at: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55841-5AB4-3357-9027-B1DF28BAA235}"/>
              </a:ext>
            </a:extLst>
          </p:cNvPr>
          <p:cNvSpPr txBox="1"/>
          <p:nvPr/>
        </p:nvSpPr>
        <p:spPr>
          <a:xfrm>
            <a:off x="5134873" y="2963092"/>
            <a:ext cx="23356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7.8%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9.1%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11.6%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14.2%</a:t>
            </a: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18A02FCC-6568-8B7D-85A7-711E5F020C66}"/>
              </a:ext>
            </a:extLst>
          </p:cNvPr>
          <p:cNvSpPr/>
          <p:nvPr/>
        </p:nvSpPr>
        <p:spPr>
          <a:xfrm rot="10800000">
            <a:off x="6481933" y="3052207"/>
            <a:ext cx="755009" cy="34021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First 2011 Nissan Leaf Electric Car Delivered To Canada">
            <a:extLst>
              <a:ext uri="{FF2B5EF4-FFF2-40B4-BE49-F238E27FC236}">
                <a16:creationId xmlns:a16="http://schemas.microsoft.com/office/drawing/2014/main" id="{05AEBA84-48E9-5933-58A1-2F59E520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61" y="2054076"/>
            <a:ext cx="3493878" cy="19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New 2026 Nissan LEAF for Sale in Sarasota | Gettel Nissan">
            <a:extLst>
              <a:ext uri="{FF2B5EF4-FFF2-40B4-BE49-F238E27FC236}">
                <a16:creationId xmlns:a16="http://schemas.microsoft.com/office/drawing/2014/main" id="{A807E682-5566-94CC-E409-84E48D396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New 2026 Nissan LEAF for Sale in Sarasota | Gettel Nissan">
            <a:extLst>
              <a:ext uri="{FF2B5EF4-FFF2-40B4-BE49-F238E27FC236}">
                <a16:creationId xmlns:a16="http://schemas.microsoft.com/office/drawing/2014/main" id="{B3E28C56-48E5-A2D4-487F-47A3DB71B0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2026 Nissan LEAF First Drive Review: A Major Leap Forward For The Iconic EV">
            <a:extLst>
              <a:ext uri="{FF2B5EF4-FFF2-40B4-BE49-F238E27FC236}">
                <a16:creationId xmlns:a16="http://schemas.microsoft.com/office/drawing/2014/main" id="{5C39E8F0-623D-7526-5270-B2D3013D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70" y="3987332"/>
            <a:ext cx="3493877" cy="23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011 Tesla Model S alpha - Best quality free high resolution car images, pictures and photos.">
            <a:extLst>
              <a:ext uri="{FF2B5EF4-FFF2-40B4-BE49-F238E27FC236}">
                <a16:creationId xmlns:a16="http://schemas.microsoft.com/office/drawing/2014/main" id="{F3B3FF11-8BEA-D1BD-87C2-A6AA7D2D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31" y="2137260"/>
            <a:ext cx="3057339" cy="197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2026 Tesla Model S facelift with Model Y looks">
            <a:extLst>
              <a:ext uri="{FF2B5EF4-FFF2-40B4-BE49-F238E27FC236}">
                <a16:creationId xmlns:a16="http://schemas.microsoft.com/office/drawing/2014/main" id="{8F669464-C2B5-7217-EEA4-AE41E88B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19" y="4109383"/>
            <a:ext cx="3907406" cy="219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51CE95-6205-9A91-BE86-A0C4DB247DB8}"/>
              </a:ext>
            </a:extLst>
          </p:cNvPr>
          <p:cNvSpPr txBox="1"/>
          <p:nvPr/>
        </p:nvSpPr>
        <p:spPr>
          <a:xfrm>
            <a:off x="2138812" y="1737150"/>
            <a:ext cx="17486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Nissan Leaf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4FC50-F71B-90D5-1039-0B78A8508B81}"/>
              </a:ext>
            </a:extLst>
          </p:cNvPr>
          <p:cNvSpPr txBox="1"/>
          <p:nvPr/>
        </p:nvSpPr>
        <p:spPr>
          <a:xfrm>
            <a:off x="8772776" y="1737150"/>
            <a:ext cx="18890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Tesla Model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6E2870-ADEE-9610-6A0F-03810017EE55}"/>
              </a:ext>
            </a:extLst>
          </p:cNvPr>
          <p:cNvSpPr txBox="1"/>
          <p:nvPr/>
        </p:nvSpPr>
        <p:spPr>
          <a:xfrm>
            <a:off x="11245970" y="2670339"/>
            <a:ext cx="87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2011</a:t>
            </a:r>
            <a:endParaRPr lang="en-US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8D882-5B2B-A135-1A28-08D60C322F08}"/>
              </a:ext>
            </a:extLst>
          </p:cNvPr>
          <p:cNvSpPr txBox="1"/>
          <p:nvPr/>
        </p:nvSpPr>
        <p:spPr>
          <a:xfrm>
            <a:off x="420278" y="2763037"/>
            <a:ext cx="87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2011</a:t>
            </a:r>
            <a:endParaRPr lang="en-US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FAEEF-B18A-4FD4-34A4-BD288A40AC23}"/>
              </a:ext>
            </a:extLst>
          </p:cNvPr>
          <p:cNvSpPr txBox="1"/>
          <p:nvPr/>
        </p:nvSpPr>
        <p:spPr>
          <a:xfrm>
            <a:off x="428904" y="4896348"/>
            <a:ext cx="87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2026</a:t>
            </a:r>
            <a:endParaRPr lang="en-US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FFA222-3733-13BD-A850-0AC2D6A814A6}"/>
              </a:ext>
            </a:extLst>
          </p:cNvPr>
          <p:cNvSpPr txBox="1"/>
          <p:nvPr/>
        </p:nvSpPr>
        <p:spPr>
          <a:xfrm>
            <a:off x="10866317" y="4626290"/>
            <a:ext cx="87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2026</a:t>
            </a:r>
            <a:endParaRPr lang="en-US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1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23CF3-72CF-3CFF-AD8C-F6D93AD9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BCB005-80EE-9F06-FC4A-49C569785F2E}"/>
              </a:ext>
            </a:extLst>
          </p:cNvPr>
          <p:cNvSpPr txBox="1"/>
          <p:nvPr/>
        </p:nvSpPr>
        <p:spPr>
          <a:xfrm>
            <a:off x="6730000" y="972766"/>
            <a:ext cx="4813072" cy="1721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Energy Quiz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Sponsored by </a:t>
            </a:r>
          </a:p>
        </p:txBody>
      </p:sp>
      <p:pic>
        <p:nvPicPr>
          <p:cNvPr id="5" name="Picture 4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68ED1912-8DBE-BD15-6579-4BB54BCAC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03" y="882682"/>
            <a:ext cx="4194048" cy="4568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7A0DFF-B3CE-3D4A-070C-B397E1DF22DC}"/>
              </a:ext>
            </a:extLst>
          </p:cNvPr>
          <p:cNvSpPr txBox="1"/>
          <p:nvPr/>
        </p:nvSpPr>
        <p:spPr>
          <a:xfrm>
            <a:off x="6730000" y="2790889"/>
            <a:ext cx="4012104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Efficiency</a:t>
            </a:r>
            <a:r>
              <a:rPr lang="en-US" sz="2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Services</a:t>
            </a:r>
            <a:r>
              <a:rPr lang="en-US" sz="2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Group</a:t>
            </a:r>
            <a:endParaRPr lang="en-US" sz="44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3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76563-DD3A-D38F-571F-BFB4B2754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F24E4472-31F7-0168-FCBB-A90149408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025" y="5608515"/>
            <a:ext cx="883873" cy="9628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ED2133-31D0-83CB-C956-E4877E97B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577" y="580852"/>
            <a:ext cx="109053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2400" b="1" i="0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average cost per kWh increased 40% between 2005 and 2015.  How much did the average cost per kWh increase between 2015 – 2025?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59467-E0EC-21F2-6BC5-BE930982C1DC}"/>
              </a:ext>
            </a:extLst>
          </p:cNvPr>
          <p:cNvSpPr txBox="1"/>
          <p:nvPr/>
        </p:nvSpPr>
        <p:spPr>
          <a:xfrm>
            <a:off x="5661356" y="2607656"/>
            <a:ext cx="25797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28.6%</a:t>
            </a:r>
          </a:p>
          <a:p>
            <a:pPr marL="0" marR="0"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36.4%</a:t>
            </a:r>
          </a:p>
          <a:p>
            <a:pPr marL="0" marR="0"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43.4%</a:t>
            </a:r>
          </a:p>
          <a:p>
            <a:pPr marL="0" marR="0"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51.6%</a:t>
            </a:r>
          </a:p>
          <a:p>
            <a:pPr marL="0" marR="0"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074" name="Picture 2" descr="Electric shock in pandemic !!HimachalScape Story">
            <a:extLst>
              <a:ext uri="{FF2B5EF4-FFF2-40B4-BE49-F238E27FC236}">
                <a16:creationId xmlns:a16="http://schemas.microsoft.com/office/drawing/2014/main" id="{2F0EB004-7EDF-DBD7-9FA9-7E21A0BB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1" y="2700067"/>
            <a:ext cx="3749124" cy="213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BD8B256-EF7E-0B97-EE11-453897B299D6}"/>
              </a:ext>
            </a:extLst>
          </p:cNvPr>
          <p:cNvGrpSpPr/>
          <p:nvPr/>
        </p:nvGrpSpPr>
        <p:grpSpPr>
          <a:xfrm>
            <a:off x="5661356" y="2636774"/>
            <a:ext cx="2603021" cy="3105681"/>
            <a:chOff x="8442730" y="2140096"/>
            <a:chExt cx="2603021" cy="3105681"/>
          </a:xfrm>
        </p:grpSpPr>
        <p:sp>
          <p:nvSpPr>
            <p:cNvPr id="5" name="Arrow: Notched Right 4">
              <a:extLst>
                <a:ext uri="{FF2B5EF4-FFF2-40B4-BE49-F238E27FC236}">
                  <a16:creationId xmlns:a16="http://schemas.microsoft.com/office/drawing/2014/main" id="{B7F97F49-F2D2-42CD-2C3E-BD38DB148152}"/>
                </a:ext>
              </a:extLst>
            </p:cNvPr>
            <p:cNvSpPr/>
            <p:nvPr/>
          </p:nvSpPr>
          <p:spPr>
            <a:xfrm rot="10800000">
              <a:off x="9755893" y="2140096"/>
              <a:ext cx="748249" cy="340214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95FEB1-FEF9-253E-BE87-97C53444D470}"/>
                </a:ext>
              </a:extLst>
            </p:cNvPr>
            <p:cNvSpPr txBox="1"/>
            <p:nvPr/>
          </p:nvSpPr>
          <p:spPr>
            <a:xfrm>
              <a:off x="8442730" y="3676117"/>
              <a:ext cx="260302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buNone/>
              </a:pPr>
              <a:r>
                <a:rPr lang="en-US" sz="24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buNone/>
              </a:pPr>
              <a:r>
                <a:rPr lang="en-US" sz="24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2005	$0.10/kWh</a:t>
              </a:r>
            </a:p>
            <a:p>
              <a:pPr marL="0" marR="0">
                <a:buNone/>
              </a:pPr>
              <a:r>
                <a:rPr lang="en-US" sz="24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2015	$0.14/kWh</a:t>
              </a:r>
            </a:p>
            <a:p>
              <a:pPr marL="0" marR="0">
                <a:buNone/>
              </a:pPr>
              <a:r>
                <a:rPr lang="en-US" sz="24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2025	$0.18/kWh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16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1160E-5674-8C45-00B5-43A41E4F3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8B001DC8-AFB7-7615-E8DE-C1938C041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025" y="5608515"/>
            <a:ext cx="883873" cy="962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59C604-04FF-D8A7-A08C-DCCCB12506C3}"/>
              </a:ext>
            </a:extLst>
          </p:cNvPr>
          <p:cNvSpPr txBox="1"/>
          <p:nvPr/>
        </p:nvSpPr>
        <p:spPr>
          <a:xfrm>
            <a:off x="2553420" y="828938"/>
            <a:ext cx="7910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state has the most data centers?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4D780-738F-FECE-117C-3C9DE71C24EE}"/>
              </a:ext>
            </a:extLst>
          </p:cNvPr>
          <p:cNvSpPr txBox="1"/>
          <p:nvPr/>
        </p:nvSpPr>
        <p:spPr>
          <a:xfrm>
            <a:off x="5320092" y="2184275"/>
            <a:ext cx="34550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Texas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California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Virginia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Ohio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6F6F4-6724-B640-DA81-42F1EAD93FA1}"/>
              </a:ext>
            </a:extLst>
          </p:cNvPr>
          <p:cNvGrpSpPr/>
          <p:nvPr/>
        </p:nvGrpSpPr>
        <p:grpSpPr>
          <a:xfrm>
            <a:off x="5130938" y="3166878"/>
            <a:ext cx="5251332" cy="2633490"/>
            <a:chOff x="5130938" y="3166878"/>
            <a:chExt cx="5251332" cy="263349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EAC3B2-A292-1C28-8DB1-DF14E2FB1782}"/>
                </a:ext>
              </a:extLst>
            </p:cNvPr>
            <p:cNvSpPr txBox="1"/>
            <p:nvPr/>
          </p:nvSpPr>
          <p:spPr>
            <a:xfrm>
              <a:off x="5130938" y="5092482"/>
              <a:ext cx="525133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buNone/>
              </a:pPr>
              <a:r>
                <a:rPr lang="en-US" sz="20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These four states represent 41% of the data centers in the US. (Source: </a:t>
              </a:r>
              <a:r>
                <a:rPr lang="en-US" sz="2000" b="1" kern="100" dirty="0" err="1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Aterio</a:t>
              </a:r>
              <a:r>
                <a:rPr lang="en-US" sz="20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9" name="Arrow: Notched Right 8">
              <a:extLst>
                <a:ext uri="{FF2B5EF4-FFF2-40B4-BE49-F238E27FC236}">
                  <a16:creationId xmlns:a16="http://schemas.microsoft.com/office/drawing/2014/main" id="{3216952A-ED72-D59B-6B29-BBE3B456879F}"/>
                </a:ext>
              </a:extLst>
            </p:cNvPr>
            <p:cNvSpPr/>
            <p:nvPr/>
          </p:nvSpPr>
          <p:spPr>
            <a:xfrm rot="10800000">
              <a:off x="7001595" y="3166878"/>
              <a:ext cx="755009" cy="340214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AutoShape 2" descr="Data centers estão ficando sem espaço para dar conta da IA">
            <a:extLst>
              <a:ext uri="{FF2B5EF4-FFF2-40B4-BE49-F238E27FC236}">
                <a16:creationId xmlns:a16="http://schemas.microsoft.com/office/drawing/2014/main" id="{124F1D4C-CFBE-AD35-B292-7B4EF76EF0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 centers estão ficando sem espaço para dar conta da IA">
            <a:extLst>
              <a:ext uri="{FF2B5EF4-FFF2-40B4-BE49-F238E27FC236}">
                <a16:creationId xmlns:a16="http://schemas.microsoft.com/office/drawing/2014/main" id="{689A6EB8-8C2D-F1F5-5960-C9A92B0F3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Data centers estão ficando sem espaço para dar conta da IA">
            <a:extLst>
              <a:ext uri="{FF2B5EF4-FFF2-40B4-BE49-F238E27FC236}">
                <a16:creationId xmlns:a16="http://schemas.microsoft.com/office/drawing/2014/main" id="{9D074C34-B151-F3BF-B1A4-D35A1236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0" y="2295525"/>
            <a:ext cx="45148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w To Build a Remarkable &amp; Fully Functional Data Center? | Network Techlab">
            <a:extLst>
              <a:ext uri="{FF2B5EF4-FFF2-40B4-BE49-F238E27FC236}">
                <a16:creationId xmlns:a16="http://schemas.microsoft.com/office/drawing/2014/main" id="{2B1EF5A9-7B63-04E5-13A6-03F64ED21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06" y="2172305"/>
            <a:ext cx="3573192" cy="23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0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DC56A-2A16-561E-D0A4-B86521760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354716-66CD-7084-4538-1B51B677EEC4}"/>
              </a:ext>
            </a:extLst>
          </p:cNvPr>
          <p:cNvSpPr txBox="1"/>
          <p:nvPr/>
        </p:nvSpPr>
        <p:spPr>
          <a:xfrm>
            <a:off x="6730000" y="972766"/>
            <a:ext cx="4813072" cy="1721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Energy Quiz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Sponsored by </a:t>
            </a:r>
          </a:p>
        </p:txBody>
      </p:sp>
      <p:pic>
        <p:nvPicPr>
          <p:cNvPr id="5" name="Picture 4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5B421B99-34D6-BABA-476E-D10B364D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03" y="882682"/>
            <a:ext cx="4194048" cy="4568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DC362C-E3AF-E456-8657-BF38033D9174}"/>
              </a:ext>
            </a:extLst>
          </p:cNvPr>
          <p:cNvSpPr txBox="1"/>
          <p:nvPr/>
        </p:nvSpPr>
        <p:spPr>
          <a:xfrm>
            <a:off x="6730000" y="2790889"/>
            <a:ext cx="4012104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Efficiency</a:t>
            </a:r>
            <a:r>
              <a:rPr lang="en-US" sz="2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Services</a:t>
            </a:r>
            <a:r>
              <a:rPr lang="en-US" sz="2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Group</a:t>
            </a:r>
            <a:endParaRPr lang="en-US" sz="44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E9C14-B929-8502-106B-8EAF5DA1C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F3A97290-B5E2-54E7-C7B8-BA532F11C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025" y="5608515"/>
            <a:ext cx="883873" cy="962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E35C2-FE14-39FB-9FA4-BA0A8648403D}"/>
              </a:ext>
            </a:extLst>
          </p:cNvPr>
          <p:cNvSpPr txBox="1"/>
          <p:nvPr/>
        </p:nvSpPr>
        <p:spPr>
          <a:xfrm>
            <a:off x="1164566" y="630531"/>
            <a:ext cx="10065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country has the highest energy use per capita? 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1B74D-FE66-8C7F-8C69-E773C124A47D}"/>
              </a:ext>
            </a:extLst>
          </p:cNvPr>
          <p:cNvSpPr txBox="1"/>
          <p:nvPr/>
        </p:nvSpPr>
        <p:spPr>
          <a:xfrm>
            <a:off x="5780010" y="2119734"/>
            <a:ext cx="40781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Iceland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United Arab Emirates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United States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China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415217-3B8A-960B-C380-7F6DE8492D6A}"/>
              </a:ext>
            </a:extLst>
          </p:cNvPr>
          <p:cNvGrpSpPr/>
          <p:nvPr/>
        </p:nvGrpSpPr>
        <p:grpSpPr>
          <a:xfrm>
            <a:off x="4958751" y="2232350"/>
            <a:ext cx="7078693" cy="3220473"/>
            <a:chOff x="4958751" y="2232350"/>
            <a:chExt cx="7078693" cy="3220473"/>
          </a:xfrm>
        </p:grpSpPr>
        <p:sp>
          <p:nvSpPr>
            <p:cNvPr id="7" name="Arrow: Notched Right 6">
              <a:extLst>
                <a:ext uri="{FF2B5EF4-FFF2-40B4-BE49-F238E27FC236}">
                  <a16:creationId xmlns:a16="http://schemas.microsoft.com/office/drawing/2014/main" id="{38F80C6D-F20D-C44F-E2F9-9D2249EE9064}"/>
                </a:ext>
              </a:extLst>
            </p:cNvPr>
            <p:cNvSpPr/>
            <p:nvPr/>
          </p:nvSpPr>
          <p:spPr>
            <a:xfrm rot="10800000">
              <a:off x="7601364" y="2232350"/>
              <a:ext cx="755009" cy="340214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75C426-7BB2-9245-C9D1-ADC5764751D8}"/>
                </a:ext>
              </a:extLst>
            </p:cNvPr>
            <p:cNvSpPr txBox="1"/>
            <p:nvPr/>
          </p:nvSpPr>
          <p:spPr>
            <a:xfrm>
              <a:off x="4958751" y="4529493"/>
              <a:ext cx="70786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buNone/>
              </a:pPr>
              <a:r>
                <a:rPr lang="en-US" sz="18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Source: World Bank</a:t>
              </a:r>
            </a:p>
            <a:p>
              <a:pPr marL="0" marR="0">
                <a:buNone/>
              </a:pPr>
              <a:r>
                <a:rPr lang="en-US" sz="18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Iceland uses approximately 4 times more power per capita over the United States.</a:t>
              </a:r>
            </a:p>
          </p:txBody>
        </p:sp>
      </p:grpSp>
      <p:pic>
        <p:nvPicPr>
          <p:cNvPr id="5134" name="Picture 14" descr="ENERGY PIG 🐷 (EPIG) As we conclude the year at Energy Pig, we can't help but reflect on what an ...">
            <a:extLst>
              <a:ext uri="{FF2B5EF4-FFF2-40B4-BE49-F238E27FC236}">
                <a16:creationId xmlns:a16="http://schemas.microsoft.com/office/drawing/2014/main" id="{8519ACC4-177D-09A8-6413-C4C6822D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4" y="2232350"/>
            <a:ext cx="4460851" cy="33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55D13-D95D-B4CE-1FE7-E0553A2B8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ky&#10;&#10;AI-generated content may be incorrect.">
            <a:extLst>
              <a:ext uri="{FF2B5EF4-FFF2-40B4-BE49-F238E27FC236}">
                <a16:creationId xmlns:a16="http://schemas.microsoft.com/office/drawing/2014/main" id="{005E490C-A643-E393-BE09-3E18BC3C3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025" y="5608515"/>
            <a:ext cx="883873" cy="962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F82A77-3F66-C68F-1A40-073D5948ED5D}"/>
              </a:ext>
            </a:extLst>
          </p:cNvPr>
          <p:cNvSpPr txBox="1"/>
          <p:nvPr/>
        </p:nvSpPr>
        <p:spPr>
          <a:xfrm>
            <a:off x="1196502" y="362635"/>
            <a:ext cx="99124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country was the first to enact energy efficiency standards? 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170A5-F0B0-8590-8EAC-45835A9ED858}"/>
              </a:ext>
            </a:extLst>
          </p:cNvPr>
          <p:cNvSpPr txBox="1"/>
          <p:nvPr/>
        </p:nvSpPr>
        <p:spPr>
          <a:xfrm>
            <a:off x="4503154" y="2682187"/>
            <a:ext cx="29394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Germany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United States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Australia</a:t>
            </a:r>
          </a:p>
          <a:p>
            <a:pPr marL="0" marR="0"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Denmark</a:t>
            </a:r>
          </a:p>
        </p:txBody>
      </p:sp>
      <p:pic>
        <p:nvPicPr>
          <p:cNvPr id="8194" name="Picture 2" descr="What is an energy-efficient home? - Natural Resources Canada">
            <a:extLst>
              <a:ext uri="{FF2B5EF4-FFF2-40B4-BE49-F238E27FC236}">
                <a16:creationId xmlns:a16="http://schemas.microsoft.com/office/drawing/2014/main" id="{FE9378EC-96C1-49F1-D77F-E4D92BED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1360"/>
            <a:ext cx="4335444" cy="334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ypes of Old Insulation Found in Canadian Homes - Above All Winnipeg Insulation">
            <a:extLst>
              <a:ext uri="{FF2B5EF4-FFF2-40B4-BE49-F238E27FC236}">
                <a16:creationId xmlns:a16="http://schemas.microsoft.com/office/drawing/2014/main" id="{8EBBDED9-4132-AF16-2763-8517C281D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44" y="2101360"/>
            <a:ext cx="2849021" cy="189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placing Old Aluminum Windows - Extreme How To | Storm windows, Aluminium windows, Aluminum ...">
            <a:extLst>
              <a:ext uri="{FF2B5EF4-FFF2-40B4-BE49-F238E27FC236}">
                <a16:creationId xmlns:a16="http://schemas.microsoft.com/office/drawing/2014/main" id="{6471AC5A-D4DA-7D8C-21A7-85461BA5B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06" y="4219401"/>
            <a:ext cx="1735381" cy="19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70EDAB3-CD27-655A-A254-5CF464013A8E}"/>
              </a:ext>
            </a:extLst>
          </p:cNvPr>
          <p:cNvGrpSpPr/>
          <p:nvPr/>
        </p:nvGrpSpPr>
        <p:grpSpPr>
          <a:xfrm>
            <a:off x="4799095" y="3267453"/>
            <a:ext cx="3112290" cy="2461231"/>
            <a:chOff x="4707819" y="3280687"/>
            <a:chExt cx="3112290" cy="2461231"/>
          </a:xfrm>
        </p:grpSpPr>
        <p:sp>
          <p:nvSpPr>
            <p:cNvPr id="7" name="Arrow: Notched Right 6">
              <a:extLst>
                <a:ext uri="{FF2B5EF4-FFF2-40B4-BE49-F238E27FC236}">
                  <a16:creationId xmlns:a16="http://schemas.microsoft.com/office/drawing/2014/main" id="{8BDB1CBE-01CB-D1D9-43C9-67AB9B5012D6}"/>
                </a:ext>
              </a:extLst>
            </p:cNvPr>
            <p:cNvSpPr/>
            <p:nvPr/>
          </p:nvSpPr>
          <p:spPr>
            <a:xfrm rot="10800000">
              <a:off x="7065100" y="3280687"/>
              <a:ext cx="755009" cy="340214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688D1C-1211-FB9F-8A33-039F73770173}"/>
                </a:ext>
              </a:extLst>
            </p:cNvPr>
            <p:cNvSpPr txBox="1"/>
            <p:nvPr/>
          </p:nvSpPr>
          <p:spPr>
            <a:xfrm>
              <a:off x="4707819" y="4910921"/>
              <a:ext cx="24527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buNone/>
              </a:pPr>
              <a:r>
                <a:rPr lang="en-US" sz="16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The Energy Policy and Conservation Act (EPCA) was enacted in 1975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3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1616</TotalTime>
  <Words>465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Silicon Valley Power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Medeiros</dc:creator>
  <cp:lastModifiedBy>Randy Martin</cp:lastModifiedBy>
  <cp:revision>19</cp:revision>
  <dcterms:created xsi:type="dcterms:W3CDTF">2019-12-03T18:53:18Z</dcterms:created>
  <dcterms:modified xsi:type="dcterms:W3CDTF">2026-04-15T18:38:20Z</dcterms:modified>
</cp:coreProperties>
</file>